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68" r:id="rId5"/>
    <p:sldId id="363" r:id="rId6"/>
    <p:sldId id="371" r:id="rId7"/>
    <p:sldId id="391" r:id="rId8"/>
    <p:sldId id="392" r:id="rId9"/>
    <p:sldId id="364" r:id="rId10"/>
    <p:sldId id="373" r:id="rId11"/>
    <p:sldId id="375" r:id="rId12"/>
    <p:sldId id="378" r:id="rId13"/>
    <p:sldId id="377" r:id="rId14"/>
    <p:sldId id="376" r:id="rId15"/>
    <p:sldId id="372" r:id="rId16"/>
    <p:sldId id="380" r:id="rId17"/>
    <p:sldId id="381" r:id="rId18"/>
    <p:sldId id="384" r:id="rId19"/>
    <p:sldId id="383" r:id="rId20"/>
    <p:sldId id="382" r:id="rId21"/>
    <p:sldId id="35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C0E7D-94FD-4534-836E-D1B98133C9F6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30C07-98A7-4A1F-8E42-1BB1D1838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2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24FDFF-4AB8-44E7-A602-3A31A30547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286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956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87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156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96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12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820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31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82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16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04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52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72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691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68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20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8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34BC16-DE0D-B0F6-4116-5245C55F2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C8682-6981-1037-A4CD-E42488F2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94" y="3883231"/>
            <a:ext cx="7252893" cy="2203969"/>
          </a:xfr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A9A48-46E3-22AD-9C2F-D585CEF17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94" y="2215719"/>
            <a:ext cx="7252893" cy="14537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A1342-E0D6-4C74-A5C2-2417482AE114}"/>
              </a:ext>
            </a:extLst>
          </p:cNvPr>
          <p:cNvSpPr txBox="1"/>
          <p:nvPr userDrawn="1"/>
        </p:nvSpPr>
        <p:spPr>
          <a:xfrm>
            <a:off x="501694" y="6245921"/>
            <a:ext cx="609797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GB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www.hi-act.ac.uk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0B9C8C88-946D-DC7A-B5CB-080C062E12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656"/>
          <a:stretch/>
        </p:blipFill>
        <p:spPr>
          <a:xfrm>
            <a:off x="389180" y="-819"/>
            <a:ext cx="3473449" cy="1384314"/>
          </a:xfrm>
          <a:prstGeom prst="rect">
            <a:avLst/>
          </a:prstGeom>
        </p:spPr>
      </p:pic>
      <p:pic>
        <p:nvPicPr>
          <p:cNvPr id="22" name="Picture 21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949374D3-F909-619A-B99D-3856879CA7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3" y="1309388"/>
            <a:ext cx="1170577" cy="34514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4F26EAEA-393B-481F-F83B-0FE41544E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612" y="820971"/>
            <a:ext cx="7236841" cy="66211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E1D69DD-E1CC-F610-4E3E-CB69CB50FA4A}"/>
              </a:ext>
            </a:extLst>
          </p:cNvPr>
          <p:cNvGrpSpPr/>
          <p:nvPr userDrawn="1"/>
        </p:nvGrpSpPr>
        <p:grpSpPr>
          <a:xfrm>
            <a:off x="4869136" y="3457"/>
            <a:ext cx="7322864" cy="1277133"/>
            <a:chOff x="4869136" y="3457"/>
            <a:chExt cx="7322864" cy="127713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C026D4-D364-76A7-7B42-B8E26A1F9B31}"/>
                </a:ext>
              </a:extLst>
            </p:cNvPr>
            <p:cNvGrpSpPr/>
            <p:nvPr/>
          </p:nvGrpSpPr>
          <p:grpSpPr>
            <a:xfrm>
              <a:off x="4869136" y="3457"/>
              <a:ext cx="7322864" cy="809089"/>
              <a:chOff x="3970612" y="30974"/>
              <a:chExt cx="7322864" cy="809089"/>
            </a:xfrm>
          </p:grpSpPr>
          <p:pic>
            <p:nvPicPr>
              <p:cNvPr id="31" name="Picture 30" descr="Text&#10;&#10;Description automatically generated">
                <a:extLst>
                  <a:ext uri="{FF2B5EF4-FFF2-40B4-BE49-F238E27FC236}">
                    <a16:creationId xmlns:a16="http://schemas.microsoft.com/office/drawing/2014/main" id="{90DF64B0-8F87-7F51-D394-ADCED2591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70612" y="142483"/>
                <a:ext cx="6022019" cy="662115"/>
              </a:xfrm>
              <a:prstGeom prst="rect">
                <a:avLst/>
              </a:prstGeom>
            </p:spPr>
          </p:pic>
          <p:pic>
            <p:nvPicPr>
              <p:cNvPr id="32" name="Picture 31" descr="Text&#10;&#10;Description automatically generated">
                <a:extLst>
                  <a:ext uri="{FF2B5EF4-FFF2-40B4-BE49-F238E27FC236}">
                    <a16:creationId xmlns:a16="http://schemas.microsoft.com/office/drawing/2014/main" id="{66743376-8F19-2C53-4800-B0D4AA0545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80405"/>
              <a:stretch/>
            </p:blipFill>
            <p:spPr>
              <a:xfrm>
                <a:off x="9992631" y="30974"/>
                <a:ext cx="1300845" cy="809089"/>
              </a:xfrm>
              <a:prstGeom prst="rect">
                <a:avLst/>
              </a:prstGeom>
            </p:spPr>
          </p:pic>
        </p:grpSp>
        <p:pic>
          <p:nvPicPr>
            <p:cNvPr id="26" name="Picture 25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1B60C5BB-0CDE-EBEE-1907-63D42915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360" y="913418"/>
              <a:ext cx="1119474" cy="355433"/>
            </a:xfrm>
            <a:prstGeom prst="rect">
              <a:avLst/>
            </a:prstGeom>
          </p:spPr>
        </p:pic>
        <p:pic>
          <p:nvPicPr>
            <p:cNvPr id="27" name="Picture 26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3EAD57C4-6A94-FE55-DBFA-A4E4F211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042" y="906877"/>
              <a:ext cx="1299508" cy="368517"/>
            </a:xfrm>
            <a:prstGeom prst="rect">
              <a:avLst/>
            </a:prstGeom>
          </p:spPr>
        </p:pic>
        <p:pic>
          <p:nvPicPr>
            <p:cNvPr id="28" name="Picture 27" descr="A black background with red text&#10;&#10;Description automatically generated">
              <a:extLst>
                <a:ext uri="{FF2B5EF4-FFF2-40B4-BE49-F238E27FC236}">
                  <a16:creationId xmlns:a16="http://schemas.microsoft.com/office/drawing/2014/main" id="{39168855-DC11-AFE2-F7BD-C757B919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758" y="883452"/>
              <a:ext cx="1086986" cy="391942"/>
            </a:xfrm>
            <a:prstGeom prst="rect">
              <a:avLst/>
            </a:prstGeom>
          </p:spPr>
        </p:pic>
        <p:pic>
          <p:nvPicPr>
            <p:cNvPr id="29" name="Picture 28" descr="A black and white logo&#10;&#10;Description automatically generated">
              <a:extLst>
                <a:ext uri="{FF2B5EF4-FFF2-40B4-BE49-F238E27FC236}">
                  <a16:creationId xmlns:a16="http://schemas.microsoft.com/office/drawing/2014/main" id="{47BEC35F-8EC5-C258-288B-ABFDAA889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741" y="888590"/>
              <a:ext cx="1119655" cy="326454"/>
            </a:xfrm>
            <a:prstGeom prst="rect">
              <a:avLst/>
            </a:prstGeom>
          </p:spPr>
        </p:pic>
        <p:pic>
          <p:nvPicPr>
            <p:cNvPr id="30" name="Picture 29" descr="A black and white logo&#10;&#10;Description automatically generated">
              <a:extLst>
                <a:ext uri="{FF2B5EF4-FFF2-40B4-BE49-F238E27FC236}">
                  <a16:creationId xmlns:a16="http://schemas.microsoft.com/office/drawing/2014/main" id="{808EDD58-AAD2-9FDA-D6D4-57F96D185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393" y="901697"/>
              <a:ext cx="1298061" cy="378893"/>
            </a:xfrm>
            <a:prstGeom prst="rect">
              <a:avLst/>
            </a:prstGeom>
          </p:spPr>
        </p:pic>
      </p:grpSp>
      <p:pic>
        <p:nvPicPr>
          <p:cNvPr id="33" name="Picture 32" descr="A close-up of a logo&#10;&#10;Description automatically generated">
            <a:extLst>
              <a:ext uri="{FF2B5EF4-FFF2-40B4-BE49-F238E27FC236}">
                <a16:creationId xmlns:a16="http://schemas.microsoft.com/office/drawing/2014/main" id="{E29A22C2-0CBF-666E-3CA7-08A8CE49A65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23" y="1309388"/>
            <a:ext cx="1349407" cy="3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5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35841F79-F9E3-C07B-58E5-F925D8BFF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642" y="1046882"/>
            <a:ext cx="8855624" cy="5825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4BC16-DE0D-B0F6-4116-5245C55F2B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6996" cy="6872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C8682-6981-1037-A4CD-E42488F2C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94" y="3883231"/>
            <a:ext cx="7252893" cy="2203969"/>
          </a:xfr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A9A48-46E3-22AD-9C2F-D585CEF17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94" y="2215719"/>
            <a:ext cx="7252893" cy="14537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5910DE5-8B28-76DE-1B52-2774D4914F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694" y="345570"/>
            <a:ext cx="2667391" cy="10163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FA1342-E0D6-4C74-A5C2-2417482AE114}"/>
              </a:ext>
            </a:extLst>
          </p:cNvPr>
          <p:cNvSpPr txBox="1"/>
          <p:nvPr userDrawn="1"/>
        </p:nvSpPr>
        <p:spPr>
          <a:xfrm>
            <a:off x="501694" y="6245921"/>
            <a:ext cx="609797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GB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www.hi-act.ac.uk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1FF8E4F-9C41-A53F-5E70-F2EABD863C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5643716" y="922827"/>
            <a:ext cx="6037883" cy="5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6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E1DE3F8-7227-0151-3794-5E2A06E2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94" y="1068779"/>
            <a:ext cx="11185090" cy="1151907"/>
          </a:xfrm>
          <a:prstGeom prst="rect">
            <a:avLst/>
          </a:prstGeom>
          <a:solidFill>
            <a:srgbClr val="F5F5F2"/>
          </a:solidFill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2BAF954-6E08-E45B-7EE7-1364A88F9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0" y="2438400"/>
            <a:ext cx="11185525" cy="3589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1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E1DE3F8-7227-0151-3794-5E2A06E2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94" y="1068779"/>
            <a:ext cx="11185090" cy="1151907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2BAF954-6E08-E45B-7EE7-1364A88F9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0" y="2438400"/>
            <a:ext cx="11185525" cy="3589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44C1378-07AF-187D-0DE0-991FEC9F6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5232236" y="2434560"/>
            <a:ext cx="16454913" cy="3568535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34742E-0294-ACC0-2691-C12F305BC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694" y="2435225"/>
            <a:ext cx="3373703" cy="3567113"/>
          </a:xfrm>
          <a:prstGeom prst="rect">
            <a:avLst/>
          </a:prstGeom>
        </p:spPr>
        <p:txBody>
          <a:bodyPr rIns="0" anchor="ctr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1B838092-1813-71F0-65C7-141ED237E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0268" y="2435225"/>
            <a:ext cx="3216164" cy="3567113"/>
          </a:xfrm>
          <a:prstGeom prst="rect">
            <a:avLst/>
          </a:prstGeom>
        </p:spPr>
        <p:txBody>
          <a:bodyPr rIns="180000" anchor="ctr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63EA07BF-D8F9-4814-8B57-5DB4E98A49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1303" y="2435225"/>
            <a:ext cx="3216164" cy="3567113"/>
          </a:xfrm>
          <a:prstGeom prst="rect">
            <a:avLst/>
          </a:prstGeom>
        </p:spPr>
        <p:txBody>
          <a:bodyPr rIns="180000" anchor="ctr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61A261AF-6F5D-44FC-2D2E-34A3D6FB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4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43CA17-2031-340B-815D-B36446AB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94" y="1068779"/>
            <a:ext cx="11185090" cy="1151907"/>
          </a:xfrm>
          <a:prstGeom prst="rect">
            <a:avLst/>
          </a:prstGeom>
          <a:solidFill>
            <a:srgbClr val="F5F5F2"/>
          </a:solidFill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75480-22AD-7393-20AE-18E35689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694" y="2493817"/>
            <a:ext cx="11185090" cy="3192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97499-3E75-901D-B1B9-D03027256CF2}"/>
              </a:ext>
            </a:extLst>
          </p:cNvPr>
          <p:cNvSpPr txBox="1"/>
          <p:nvPr userDrawn="1"/>
        </p:nvSpPr>
        <p:spPr>
          <a:xfrm>
            <a:off x="501694" y="6245921"/>
            <a:ext cx="609797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GB" sz="1800" b="1" dirty="0">
                <a:solidFill>
                  <a:srgbClr val="2D2D7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www.hi-act.ac.uk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EAB46CC-BF38-0EEA-E4C4-903FC5FEA1D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01694" y="335080"/>
            <a:ext cx="1426503" cy="5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4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2D2D7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D2D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D2D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D2D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D2D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679575" algn="l"/>
        </a:tabLst>
        <a:defRPr sz="1800" kern="1200">
          <a:solidFill>
            <a:srgbClr val="2D2D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3EFB1B-6653-41B8-E3C7-F33145344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73" y="3104267"/>
            <a:ext cx="11951453" cy="1429064"/>
          </a:xfrm>
        </p:spPr>
        <p:txBody>
          <a:bodyPr>
            <a:normAutofit/>
          </a:bodyPr>
          <a:lstStyle/>
          <a:p>
            <a:pPr algn="ctr"/>
            <a:r>
              <a:rPr lang="en-GB" sz="4400" b="0" i="0" u="none" strike="noStrike" baseline="0" dirty="0">
                <a:latin typeface="CMR17"/>
              </a:rPr>
              <a:t>Study Case of Hydrogen Blending</a:t>
            </a:r>
            <a:endParaRPr lang="en-GB" sz="8000" cap="small" dirty="0">
              <a:latin typeface="Plus Jakarta Sans Medium" pitchFamily="2" charset="0"/>
              <a:cs typeface="Plus Jakarta Sans Medium" pitchFamily="2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05A0B7F-3D8F-C900-F391-E8C49CB1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656"/>
          <a:stretch/>
        </p:blipFill>
        <p:spPr>
          <a:xfrm>
            <a:off x="389180" y="-819"/>
            <a:ext cx="3473449" cy="1384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E84B6-2B2B-7123-E31A-3316263D8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50" t="57604" r="19750" b="20485"/>
          <a:stretch/>
        </p:blipFill>
        <p:spPr>
          <a:xfrm>
            <a:off x="469958" y="6229351"/>
            <a:ext cx="3676591" cy="486166"/>
          </a:xfrm>
          <a:prstGeom prst="rect">
            <a:avLst/>
          </a:prstGeom>
        </p:spPr>
      </p:pic>
      <p:pic>
        <p:nvPicPr>
          <p:cNvPr id="10" name="Picture 9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EE107472-9B71-46CF-636E-6CAD6916BFB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3" y="1309388"/>
            <a:ext cx="1170577" cy="345140"/>
          </a:xfrm>
          <a:prstGeom prst="rect">
            <a:avLst/>
          </a:prstGeom>
        </p:spPr>
      </p:pic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A836EBD7-DE25-4564-B67D-25027065C7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612" y="820971"/>
            <a:ext cx="7236841" cy="66211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E2F219B-72BF-46B5-0E4C-F35587D718E3}"/>
              </a:ext>
            </a:extLst>
          </p:cNvPr>
          <p:cNvGrpSpPr/>
          <p:nvPr/>
        </p:nvGrpSpPr>
        <p:grpSpPr>
          <a:xfrm>
            <a:off x="4869136" y="3457"/>
            <a:ext cx="7322864" cy="1277133"/>
            <a:chOff x="4869136" y="3457"/>
            <a:chExt cx="7322864" cy="127713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C76ED1-14CE-80BE-C20F-EA5D0DC4DC58}"/>
                </a:ext>
              </a:extLst>
            </p:cNvPr>
            <p:cNvGrpSpPr/>
            <p:nvPr/>
          </p:nvGrpSpPr>
          <p:grpSpPr>
            <a:xfrm>
              <a:off x="4869136" y="3457"/>
              <a:ext cx="7322864" cy="809089"/>
              <a:chOff x="3970612" y="30974"/>
              <a:chExt cx="7322864" cy="809089"/>
            </a:xfrm>
          </p:grpSpPr>
          <p:pic>
            <p:nvPicPr>
              <p:cNvPr id="2" name="Picture 1" descr="Text&#10;&#10;Description automatically generated">
                <a:extLst>
                  <a:ext uri="{FF2B5EF4-FFF2-40B4-BE49-F238E27FC236}">
                    <a16:creationId xmlns:a16="http://schemas.microsoft.com/office/drawing/2014/main" id="{ABF3DBB3-DCA0-2565-62DD-248D08B2D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70612" y="142483"/>
                <a:ext cx="6022019" cy="662115"/>
              </a:xfrm>
              <a:prstGeom prst="rect">
                <a:avLst/>
              </a:prstGeom>
            </p:spPr>
          </p:pic>
          <p:pic>
            <p:nvPicPr>
              <p:cNvPr id="12" name="Picture 11" descr="Text&#10;&#10;Description automatically generated">
                <a:extLst>
                  <a:ext uri="{FF2B5EF4-FFF2-40B4-BE49-F238E27FC236}">
                    <a16:creationId xmlns:a16="http://schemas.microsoft.com/office/drawing/2014/main" id="{2A77C0AD-9848-8F5E-0E98-AE07A2D30E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80405"/>
              <a:stretch/>
            </p:blipFill>
            <p:spPr>
              <a:xfrm>
                <a:off x="9992631" y="30974"/>
                <a:ext cx="1300845" cy="809089"/>
              </a:xfrm>
              <a:prstGeom prst="rect">
                <a:avLst/>
              </a:prstGeom>
            </p:spPr>
          </p:pic>
        </p:grpSp>
        <p:pic>
          <p:nvPicPr>
            <p:cNvPr id="22" name="Picture 21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80B0D46C-6D3F-3DD0-BD84-B5F582F6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360" y="913418"/>
              <a:ext cx="1119474" cy="355433"/>
            </a:xfrm>
            <a:prstGeom prst="rect">
              <a:avLst/>
            </a:prstGeom>
          </p:spPr>
        </p:pic>
        <p:pic>
          <p:nvPicPr>
            <p:cNvPr id="24" name="Picture 2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F0A5D59B-671F-AB78-1135-60E7E9336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042" y="906877"/>
              <a:ext cx="1299508" cy="368517"/>
            </a:xfrm>
            <a:prstGeom prst="rect">
              <a:avLst/>
            </a:prstGeom>
          </p:spPr>
        </p:pic>
        <p:pic>
          <p:nvPicPr>
            <p:cNvPr id="26" name="Picture 25" descr="A black background with red text&#10;&#10;Description automatically generated">
              <a:extLst>
                <a:ext uri="{FF2B5EF4-FFF2-40B4-BE49-F238E27FC236}">
                  <a16:creationId xmlns:a16="http://schemas.microsoft.com/office/drawing/2014/main" id="{C5278E11-0354-5B70-AB5A-F4A39389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758" y="883452"/>
              <a:ext cx="1086986" cy="391942"/>
            </a:xfrm>
            <a:prstGeom prst="rect">
              <a:avLst/>
            </a:prstGeom>
          </p:spPr>
        </p:pic>
        <p:pic>
          <p:nvPicPr>
            <p:cNvPr id="28" name="Picture 27" descr="A black and white logo&#10;&#10;Description automatically generated">
              <a:extLst>
                <a:ext uri="{FF2B5EF4-FFF2-40B4-BE49-F238E27FC236}">
                  <a16:creationId xmlns:a16="http://schemas.microsoft.com/office/drawing/2014/main" id="{A1A00459-4737-033D-7519-EB73AC5E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741" y="888590"/>
              <a:ext cx="1119655" cy="326454"/>
            </a:xfrm>
            <a:prstGeom prst="rect">
              <a:avLst/>
            </a:prstGeom>
          </p:spPr>
        </p:pic>
        <p:pic>
          <p:nvPicPr>
            <p:cNvPr id="30" name="Picture 2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2BAE135-9C4A-F95B-9AF4-24E8193C8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393" y="901697"/>
              <a:ext cx="1298061" cy="378893"/>
            </a:xfrm>
            <a:prstGeom prst="rect">
              <a:avLst/>
            </a:prstGeom>
          </p:spPr>
        </p:pic>
      </p:grpSp>
      <p:pic>
        <p:nvPicPr>
          <p:cNvPr id="33" name="Picture 32" descr="A close-up of a logo&#10;&#10;Description automatically generated">
            <a:extLst>
              <a:ext uri="{FF2B5EF4-FFF2-40B4-BE49-F238E27FC236}">
                <a16:creationId xmlns:a16="http://schemas.microsoft.com/office/drawing/2014/main" id="{F47E8E32-9F2A-AE61-929A-4B21EB66C7F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23" y="1309388"/>
            <a:ext cx="1349407" cy="3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AC23A-6870-79FE-1503-CED4C267D8CD}"/>
              </a:ext>
            </a:extLst>
          </p:cNvPr>
          <p:cNvSpPr txBox="1"/>
          <p:nvPr/>
        </p:nvSpPr>
        <p:spPr>
          <a:xfrm>
            <a:off x="88053" y="913949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1ED528-6D51-03A5-4C76-CCC2307F69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" y="1509542"/>
            <a:ext cx="11283017" cy="470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7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D168B-9B66-097D-59A3-34D255A1B744}"/>
              </a:ext>
            </a:extLst>
          </p:cNvPr>
          <p:cNvSpPr txBox="1"/>
          <p:nvPr/>
        </p:nvSpPr>
        <p:spPr>
          <a:xfrm>
            <a:off x="88053" y="913949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B9FE0-E1EB-C05B-CAF7-C415F48470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91" y="1509556"/>
            <a:ext cx="11042306" cy="46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6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9AB38-BEBE-F063-13D4-771E402EB63C}"/>
              </a:ext>
            </a:extLst>
          </p:cNvPr>
          <p:cNvSpPr txBox="1"/>
          <p:nvPr/>
        </p:nvSpPr>
        <p:spPr>
          <a:xfrm>
            <a:off x="558800" y="1570824"/>
            <a:ext cx="282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Fixed energy output at sinks</a:t>
            </a:r>
          </a:p>
        </p:txBody>
      </p:sp>
      <p:pic>
        <p:nvPicPr>
          <p:cNvPr id="3" name="Picture 2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014D3702-E7E7-BC19-4166-54003673FD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5" y="1469602"/>
            <a:ext cx="11257387" cy="4690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C43BF-8F63-1BFA-C24D-4588EBE9C6C6}"/>
              </a:ext>
            </a:extLst>
          </p:cNvPr>
          <p:cNvSpPr txBox="1"/>
          <p:nvPr/>
        </p:nvSpPr>
        <p:spPr>
          <a:xfrm>
            <a:off x="88053" y="913949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78998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C43BF-8F63-1BFA-C24D-4588EBE9C6C6}"/>
              </a:ext>
            </a:extLst>
          </p:cNvPr>
          <p:cNvSpPr txBox="1"/>
          <p:nvPr/>
        </p:nvSpPr>
        <p:spPr>
          <a:xfrm>
            <a:off x="88052" y="913949"/>
            <a:ext cx="3078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Techno-economic Analysis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887219-CD57-0026-6AF8-4456231A1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42927"/>
              </p:ext>
            </p:extLst>
          </p:nvPr>
        </p:nvGraphicFramePr>
        <p:xfrm>
          <a:off x="1204971" y="1744489"/>
          <a:ext cx="9453966" cy="3215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644">
                  <a:extLst>
                    <a:ext uri="{9D8B030D-6E8A-4147-A177-3AD203B41FA5}">
                      <a16:colId xmlns:a16="http://schemas.microsoft.com/office/drawing/2014/main" val="603961851"/>
                    </a:ext>
                  </a:extLst>
                </a:gridCol>
                <a:gridCol w="1007390">
                  <a:extLst>
                    <a:ext uri="{9D8B030D-6E8A-4147-A177-3AD203B41FA5}">
                      <a16:colId xmlns:a16="http://schemas.microsoft.com/office/drawing/2014/main" val="2188383122"/>
                    </a:ext>
                  </a:extLst>
                </a:gridCol>
                <a:gridCol w="1123626">
                  <a:extLst>
                    <a:ext uri="{9D8B030D-6E8A-4147-A177-3AD203B41FA5}">
                      <a16:colId xmlns:a16="http://schemas.microsoft.com/office/drawing/2014/main" val="433765604"/>
                    </a:ext>
                  </a:extLst>
                </a:gridCol>
                <a:gridCol w="1084882">
                  <a:extLst>
                    <a:ext uri="{9D8B030D-6E8A-4147-A177-3AD203B41FA5}">
                      <a16:colId xmlns:a16="http://schemas.microsoft.com/office/drawing/2014/main" val="2962185528"/>
                    </a:ext>
                  </a:extLst>
                </a:gridCol>
                <a:gridCol w="1007390">
                  <a:extLst>
                    <a:ext uri="{9D8B030D-6E8A-4147-A177-3AD203B41FA5}">
                      <a16:colId xmlns:a16="http://schemas.microsoft.com/office/drawing/2014/main" val="262746610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5440249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746997135"/>
                    </a:ext>
                  </a:extLst>
                </a:gridCol>
                <a:gridCol w="988017">
                  <a:extLst>
                    <a:ext uri="{9D8B030D-6E8A-4147-A177-3AD203B41FA5}">
                      <a16:colId xmlns:a16="http://schemas.microsoft.com/office/drawing/2014/main" val="1162220878"/>
                    </a:ext>
                  </a:extLst>
                </a:gridCol>
                <a:gridCol w="988017">
                  <a:extLst>
                    <a:ext uri="{9D8B030D-6E8A-4147-A177-3AD203B41FA5}">
                      <a16:colId xmlns:a16="http://schemas.microsoft.com/office/drawing/2014/main" val="68410891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H2 Proportion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Cost</a:t>
                      </a:r>
                    </a:p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Cost_</a:t>
                      </a:r>
                    </a:p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OPGF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Cost Difference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NPV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</a:p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Supply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</a:p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Demand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Emissions</a:t>
                      </a:r>
                    </a:p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Emissions</a:t>
                      </a:r>
                    </a:p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OPGF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587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75366.44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120621.69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-45255.26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57623.59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557.96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557.96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318.76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965.21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6258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73690.35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118156.95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-44466.60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59818.51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558.38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558.38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308.17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931.48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846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71750.16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115990.18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-44240.02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62360.21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558.88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558.88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296.27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901.71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2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69546.65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112388.24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-42841.59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65256.56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559.51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559.51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282.65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850.54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1487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66886.52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108210.15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-41323.63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68791.39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560.31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560.31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265.66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792.96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3690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63705.12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103817.32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-40112.20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72991.18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561.35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561.35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246.07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731.25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250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59801.56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97921.71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-38120.15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78246.06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562.79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562.79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221.32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649.45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9301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54923.81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90998.50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-36074.70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84798.73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564.88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564.88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190.89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552.43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6594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48403.73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82064.51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-33660.78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92795.86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568.20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568.20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149.84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427.13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213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39334.12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68683.05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-29348.93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101445.73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574.32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574.32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92.54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8258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28758.90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53208.43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-24449.53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114073.17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589.29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589.29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23.20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15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982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C43BF-8F63-1BFA-C24D-4588EBE9C6C6}"/>
              </a:ext>
            </a:extLst>
          </p:cNvPr>
          <p:cNvSpPr txBox="1"/>
          <p:nvPr/>
        </p:nvSpPr>
        <p:spPr>
          <a:xfrm>
            <a:off x="88052" y="913949"/>
            <a:ext cx="3078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Techno-economic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C6E457-A65A-AC19-E718-06C3175A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720284"/>
              </p:ext>
            </p:extLst>
          </p:nvPr>
        </p:nvGraphicFramePr>
        <p:xfrm>
          <a:off x="1003613" y="1826090"/>
          <a:ext cx="10003800" cy="34634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3650">
                  <a:extLst>
                    <a:ext uri="{9D8B030D-6E8A-4147-A177-3AD203B41FA5}">
                      <a16:colId xmlns:a16="http://schemas.microsoft.com/office/drawing/2014/main" val="2487574323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1413851200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1248621507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2477449104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1089414685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1164104086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3730224502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493574387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3039430913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3215298066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1661478673"/>
                    </a:ext>
                  </a:extLst>
                </a:gridCol>
                <a:gridCol w="833650">
                  <a:extLst>
                    <a:ext uri="{9D8B030D-6E8A-4147-A177-3AD203B41FA5}">
                      <a16:colId xmlns:a16="http://schemas.microsoft.com/office/drawing/2014/main" val="964870423"/>
                    </a:ext>
                  </a:extLst>
                </a:gridCol>
              </a:tblGrid>
              <a:tr h="357552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Player</a:t>
                      </a:r>
                    </a:p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Generation Capacity (MWh) vs. H2-Prop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897814"/>
                  </a:ext>
                </a:extLst>
              </a:tr>
              <a:tr h="33664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810" marR="381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0.0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0.1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0.2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effectLst/>
                        </a:rPr>
                        <a:t>0.3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effectLst/>
                        </a:rPr>
                        <a:t>0.4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effectLst/>
                        </a:rPr>
                        <a:t>0.5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0.6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effectLst/>
                        </a:rPr>
                        <a:t>0.7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0.8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0.9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1.0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45079"/>
                  </a:ext>
                </a:extLst>
              </a:tr>
              <a:tr h="277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CHP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17.16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761692"/>
                  </a:ext>
                </a:extLst>
              </a:tr>
              <a:tr h="277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EZ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36.44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50.26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116.69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154.92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211.06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96584"/>
                  </a:ext>
                </a:extLst>
              </a:tr>
              <a:tr h="277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36.44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50.26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116.69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154.92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211.06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11081"/>
                  </a:ext>
                </a:extLst>
              </a:tr>
              <a:tr h="277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G2P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122.93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122.59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122.73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123.12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122.53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123.01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122.47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122.82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126.55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127.05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149228"/>
                  </a:ext>
                </a:extLst>
              </a:tr>
              <a:tr h="277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GT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85.30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85.28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85.83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85.40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85.18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84.82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84.79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78.81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570316"/>
                  </a:ext>
                </a:extLst>
              </a:tr>
              <a:tr h="277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P2G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629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Biomass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18.43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18.40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19.11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01572"/>
                  </a:ext>
                </a:extLst>
              </a:tr>
              <a:tr h="277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201.88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194.84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186.71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177.20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165.94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152.39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135.78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114.92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87.94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51.64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45959"/>
                  </a:ext>
                </a:extLst>
              </a:tr>
              <a:tr h="277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237897"/>
                  </a:ext>
                </a:extLst>
              </a:tr>
              <a:tr h="2772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Wind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50.99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50.80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51.29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51.08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51.23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50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278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C43BF-8F63-1BFA-C24D-4588EBE9C6C6}"/>
              </a:ext>
            </a:extLst>
          </p:cNvPr>
          <p:cNvSpPr txBox="1"/>
          <p:nvPr/>
        </p:nvSpPr>
        <p:spPr>
          <a:xfrm>
            <a:off x="88052" y="913949"/>
            <a:ext cx="3078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Techno-economic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AAB45-28F9-8B85-5E38-E66099CDDB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99" y="1378816"/>
            <a:ext cx="8016401" cy="48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77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C43BF-8F63-1BFA-C24D-4588EBE9C6C6}"/>
              </a:ext>
            </a:extLst>
          </p:cNvPr>
          <p:cNvSpPr txBox="1"/>
          <p:nvPr/>
        </p:nvSpPr>
        <p:spPr>
          <a:xfrm>
            <a:off x="88052" y="913949"/>
            <a:ext cx="3078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Techno-economic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0A65D9-2C17-DBD3-7C31-D83067A6B0A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868" y="1729259"/>
            <a:ext cx="5871817" cy="35230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59EF85-69DE-6D4E-EC3F-F1BA3CA7BA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" y="1729259"/>
            <a:ext cx="5871817" cy="35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7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C43BF-8F63-1BFA-C24D-4588EBE9C6C6}"/>
              </a:ext>
            </a:extLst>
          </p:cNvPr>
          <p:cNvSpPr txBox="1"/>
          <p:nvPr/>
        </p:nvSpPr>
        <p:spPr>
          <a:xfrm>
            <a:off x="88052" y="913949"/>
            <a:ext cx="3078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Techno-economic Analysis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A5BBC5-1565-A021-29E6-E978CCE4023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" y="1724742"/>
            <a:ext cx="5862827" cy="351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9B0F6-A84E-CAE8-8A22-152B942C74C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76" y="1724742"/>
            <a:ext cx="5862827" cy="35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8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F40944-3B14-8529-722C-D87C9FA151B4}"/>
              </a:ext>
            </a:extLst>
          </p:cNvPr>
          <p:cNvSpPr txBox="1"/>
          <p:nvPr/>
        </p:nvSpPr>
        <p:spPr>
          <a:xfrm>
            <a:off x="1595120" y="3042196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Thank you for your attention </a:t>
            </a:r>
          </a:p>
        </p:txBody>
      </p:sp>
    </p:spTree>
    <p:extLst>
      <p:ext uri="{BB962C8B-B14F-4D97-AF65-F5344CB8AC3E}">
        <p14:creationId xmlns:p14="http://schemas.microsoft.com/office/powerpoint/2010/main" val="104580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A59E4F-1ACF-C2F0-41B8-7E22401D49CB}"/>
              </a:ext>
            </a:extLst>
          </p:cNvPr>
          <p:cNvGrpSpPr/>
          <p:nvPr/>
        </p:nvGrpSpPr>
        <p:grpSpPr>
          <a:xfrm>
            <a:off x="2032000" y="979420"/>
            <a:ext cx="8454310" cy="5102760"/>
            <a:chOff x="2032000" y="1144520"/>
            <a:chExt cx="8454310" cy="510276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FB7BA47-C2A1-6E29-7551-E8B8B881CC44}"/>
                </a:ext>
              </a:extLst>
            </p:cNvPr>
            <p:cNvSpPr txBox="1"/>
            <p:nvPr/>
          </p:nvSpPr>
          <p:spPr>
            <a:xfrm>
              <a:off x="2032000" y="5877948"/>
              <a:ext cx="84543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Integrated Multi-Energy System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0" y="1144520"/>
              <a:ext cx="8454310" cy="46792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713C9A-ED2A-1D70-3C6E-98FF4F977518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</p:spTree>
    <p:extLst>
      <p:ext uri="{BB962C8B-B14F-4D97-AF65-F5344CB8AC3E}">
        <p14:creationId xmlns:p14="http://schemas.microsoft.com/office/powerpoint/2010/main" val="379344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13C9A-ED2A-1D70-3C6E-98FF4F977518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pic>
        <p:nvPicPr>
          <p:cNvPr id="9" name="Picture 8" descr="A diagram of a power plant&#10;&#10;Description automatically generated">
            <a:extLst>
              <a:ext uri="{FF2B5EF4-FFF2-40B4-BE49-F238E27FC236}">
                <a16:creationId xmlns:a16="http://schemas.microsoft.com/office/drawing/2014/main" id="{DFC64B84-D99C-9798-5212-E9E13AD51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17" y="1168064"/>
            <a:ext cx="4807305" cy="55221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3106E9-DE1B-1A62-20AB-AB26E7E9676A}"/>
              </a:ext>
            </a:extLst>
          </p:cNvPr>
          <p:cNvSpPr txBox="1"/>
          <p:nvPr/>
        </p:nvSpPr>
        <p:spPr>
          <a:xfrm>
            <a:off x="355600" y="1168065"/>
            <a:ext cx="3092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cs typeface="Times New Roman" panose="02020603050405020304" pitchFamily="18" charset="0"/>
              </a:rPr>
              <a:t>Schematic Diagram of</a:t>
            </a:r>
          </a:p>
          <a:p>
            <a:pPr algn="ctr"/>
            <a:r>
              <a:rPr lang="en-GB" dirty="0">
                <a:solidFill>
                  <a:srgbClr val="000000"/>
                </a:solidFill>
                <a:cs typeface="Times New Roman" panose="02020603050405020304" pitchFamily="18" charset="0"/>
              </a:rPr>
              <a:t> Game-Theoretic Model</a:t>
            </a:r>
          </a:p>
        </p:txBody>
      </p:sp>
    </p:spTree>
    <p:extLst>
      <p:ext uri="{BB962C8B-B14F-4D97-AF65-F5344CB8AC3E}">
        <p14:creationId xmlns:p14="http://schemas.microsoft.com/office/powerpoint/2010/main" val="18504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BEB6288-CFE3-3382-0BC4-BB2A6986F59A}"/>
              </a:ext>
            </a:extLst>
          </p:cNvPr>
          <p:cNvGrpSpPr/>
          <p:nvPr/>
        </p:nvGrpSpPr>
        <p:grpSpPr>
          <a:xfrm>
            <a:off x="1286666" y="1116227"/>
            <a:ext cx="9396533" cy="5134566"/>
            <a:chOff x="4746263" y="1135387"/>
            <a:chExt cx="4332003" cy="218498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56FA5DA-CCF0-8744-9D79-ADD8A3C81AD3}"/>
                </a:ext>
              </a:extLst>
            </p:cNvPr>
            <p:cNvSpPr txBox="1"/>
            <p:nvPr/>
          </p:nvSpPr>
          <p:spPr>
            <a:xfrm>
              <a:off x="6034653" y="3163200"/>
              <a:ext cx="1755223" cy="1571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Schematic Diagram of OPGF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1F07F53-0C46-3EEC-CB55-9FDA751068F8}"/>
                </a:ext>
              </a:extLst>
            </p:cNvPr>
            <p:cNvGrpSpPr/>
            <p:nvPr/>
          </p:nvGrpSpPr>
          <p:grpSpPr>
            <a:xfrm>
              <a:off x="4746263" y="1135387"/>
              <a:ext cx="4332003" cy="1982893"/>
              <a:chOff x="4055390" y="1230615"/>
              <a:chExt cx="4332003" cy="1982893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4D12043-ED25-E7BF-4854-34D24BEF6E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5390" y="1230615"/>
                <a:ext cx="4332003" cy="1982893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C9C075-2627-282D-BA25-21EE5CA2D6CC}"/>
                  </a:ext>
                </a:extLst>
              </p:cNvPr>
              <p:cNvSpPr txBox="1"/>
              <p:nvPr/>
            </p:nvSpPr>
            <p:spPr>
              <a:xfrm>
                <a:off x="5605129" y="2514482"/>
                <a:ext cx="1282239" cy="4976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 algn="just"/>
                <a:r>
                  <a:rPr lang="en-GB" sz="1400" b="1" dirty="0"/>
                  <a:t>The set of equations was solved by using two Python packages: </a:t>
                </a:r>
              </a:p>
              <a:p>
                <a:r>
                  <a:rPr lang="en-GB" sz="1400" b="1" dirty="0"/>
                  <a:t>1-Pandapower</a:t>
                </a:r>
                <a:r>
                  <a:rPr lang="en-GB" sz="1400" dirty="0"/>
                  <a:t> for power network</a:t>
                </a:r>
              </a:p>
              <a:p>
                <a:r>
                  <a:rPr lang="en-GB" sz="1400" b="1" dirty="0"/>
                  <a:t>2-Pandapipes</a:t>
                </a:r>
                <a:r>
                  <a:rPr lang="en-GB" sz="1400" dirty="0"/>
                  <a:t> for gas network</a:t>
                </a:r>
              </a:p>
              <a:p>
                <a:endParaRPr lang="en-GB" sz="1400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713C9A-ED2A-1D70-3C6E-98FF4F977518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</p:spTree>
    <p:extLst>
      <p:ext uri="{BB962C8B-B14F-4D97-AF65-F5344CB8AC3E}">
        <p14:creationId xmlns:p14="http://schemas.microsoft.com/office/powerpoint/2010/main" val="169925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C43BF-8F63-1BFA-C24D-4588EBE9C6C6}"/>
              </a:ext>
            </a:extLst>
          </p:cNvPr>
          <p:cNvSpPr txBox="1"/>
          <p:nvPr/>
        </p:nvSpPr>
        <p:spPr>
          <a:xfrm>
            <a:off x="88052" y="913949"/>
            <a:ext cx="5066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Combining GT model with OPGF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DD7BF-ED61-CCC7-9A2D-0493DF655955}"/>
              </a:ext>
            </a:extLst>
          </p:cNvPr>
          <p:cNvSpPr txBox="1"/>
          <p:nvPr/>
        </p:nvSpPr>
        <p:spPr>
          <a:xfrm>
            <a:off x="88053" y="1253506"/>
            <a:ext cx="5739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Iterative updates: GT model output </a:t>
            </a:r>
            <a:r>
              <a:rPr lang="en-US" sz="1600" dirty="0">
                <a:sym typeface="Wingdings" panose="05000000000000000000" pitchFamily="2" charset="2"/>
              </a:rPr>
              <a:t> OPGF output  GT model 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50B59-7F66-5074-B3F3-A96537105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55" y="829320"/>
            <a:ext cx="2981782" cy="5630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D08BDF-052C-E4E3-BEF0-C2C4C6550EE8}"/>
              </a:ext>
            </a:extLst>
          </p:cNvPr>
          <p:cNvSpPr txBox="1"/>
          <p:nvPr/>
        </p:nvSpPr>
        <p:spPr>
          <a:xfrm>
            <a:off x="1624084" y="5604494"/>
            <a:ext cx="45436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Flow chart of algorithm to perform the short-term operation and long term investment simulation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46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F951398-0EC8-F765-4B91-297B0A131CF2}"/>
              </a:ext>
            </a:extLst>
          </p:cNvPr>
          <p:cNvGrpSpPr/>
          <p:nvPr/>
        </p:nvGrpSpPr>
        <p:grpSpPr>
          <a:xfrm>
            <a:off x="231983" y="1600142"/>
            <a:ext cx="6082784" cy="4388691"/>
            <a:chOff x="4460276" y="3095016"/>
            <a:chExt cx="2071404" cy="190583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276" y="3095016"/>
              <a:ext cx="2071404" cy="172928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AD10EE-B522-2702-F0D1-3F1426220E1E}"/>
                </a:ext>
              </a:extLst>
            </p:cNvPr>
            <p:cNvSpPr txBox="1"/>
            <p:nvPr/>
          </p:nvSpPr>
          <p:spPr>
            <a:xfrm>
              <a:off x="4471130" y="4821789"/>
              <a:ext cx="2055249" cy="179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Network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E2148-425C-2002-6941-0DCABD559F16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2A906B-11E2-9F92-B7E4-E9B8E410795C}"/>
              </a:ext>
            </a:extLst>
          </p:cNvPr>
          <p:cNvSpPr txBox="1"/>
          <p:nvPr/>
        </p:nvSpPr>
        <p:spPr>
          <a:xfrm>
            <a:off x="198120" y="1075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Case study utilizes data fro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m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No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</a:rPr>
              <a:t>rth of Tyne region.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7B2D48-4E3C-9E9E-4327-24D496A205CA}"/>
              </a:ext>
            </a:extLst>
          </p:cNvPr>
          <p:cNvGrpSpPr/>
          <p:nvPr/>
        </p:nvGrpSpPr>
        <p:grpSpPr>
          <a:xfrm>
            <a:off x="6555473" y="1597589"/>
            <a:ext cx="5251846" cy="4453616"/>
            <a:chOff x="6555473" y="1597589"/>
            <a:chExt cx="5251846" cy="44536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7C226C-5F8C-34E9-72C7-BC49AEB96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9"/>
            <a:stretch/>
          </p:blipFill>
          <p:spPr>
            <a:xfrm>
              <a:off x="6555473" y="1597589"/>
              <a:ext cx="5251846" cy="4041063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0459467-1E8B-17BA-2879-4679A1D66939}"/>
                </a:ext>
              </a:extLst>
            </p:cNvPr>
            <p:cNvSpPr txBox="1"/>
            <p:nvPr/>
          </p:nvSpPr>
          <p:spPr>
            <a:xfrm>
              <a:off x="7002485" y="5638652"/>
              <a:ext cx="4634508" cy="412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Gas Network</a:t>
              </a:r>
              <a:endPara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42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5F0F2-3230-E0DE-AD92-E4571DE56841}"/>
              </a:ext>
            </a:extLst>
          </p:cNvPr>
          <p:cNvSpPr txBox="1"/>
          <p:nvPr/>
        </p:nvSpPr>
        <p:spPr>
          <a:xfrm>
            <a:off x="88053" y="913949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ADEBF-FFB6-0776-D077-C159D914AD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14" y="1444666"/>
            <a:ext cx="11525851" cy="48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3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47854"/>
              </p:ext>
            </p:extLst>
          </p:nvPr>
        </p:nvGraphicFramePr>
        <p:xfrm>
          <a:off x="1535853" y="1630658"/>
          <a:ext cx="8781081" cy="3946536"/>
        </p:xfrm>
        <a:graphic>
          <a:graphicData uri="http://schemas.openxmlformats.org/drawingml/2006/table">
            <a:tbl>
              <a:tblPr/>
              <a:tblGrid>
                <a:gridCol w="1306319">
                  <a:extLst>
                    <a:ext uri="{9D8B030D-6E8A-4147-A177-3AD203B41FA5}">
                      <a16:colId xmlns:a16="http://schemas.microsoft.com/office/drawing/2014/main" val="349604142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01448874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20821796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34808005"/>
                    </a:ext>
                  </a:extLst>
                </a:gridCol>
                <a:gridCol w="1067420">
                  <a:extLst>
                    <a:ext uri="{9D8B030D-6E8A-4147-A177-3AD203B41FA5}">
                      <a16:colId xmlns:a16="http://schemas.microsoft.com/office/drawing/2014/main" val="884435463"/>
                    </a:ext>
                  </a:extLst>
                </a:gridCol>
                <a:gridCol w="1070753">
                  <a:extLst>
                    <a:ext uri="{9D8B030D-6E8A-4147-A177-3AD203B41FA5}">
                      <a16:colId xmlns:a16="http://schemas.microsoft.com/office/drawing/2014/main" val="2066320293"/>
                    </a:ext>
                  </a:extLst>
                </a:gridCol>
                <a:gridCol w="1070753">
                  <a:extLst>
                    <a:ext uri="{9D8B030D-6E8A-4147-A177-3AD203B41FA5}">
                      <a16:colId xmlns:a16="http://schemas.microsoft.com/office/drawing/2014/main" val="1773866485"/>
                    </a:ext>
                  </a:extLst>
                </a:gridCol>
                <a:gridCol w="1156876">
                  <a:extLst>
                    <a:ext uri="{9D8B030D-6E8A-4147-A177-3AD203B41FA5}">
                      <a16:colId xmlns:a16="http://schemas.microsoft.com/office/drawing/2014/main" val="2777833571"/>
                    </a:ext>
                  </a:extLst>
                </a:gridCol>
              </a:tblGrid>
              <a:tr h="9747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H2_prop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Cost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Energy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Sinks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Energy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Sources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 Energy Externals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 Rate 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Sinks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 Rate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Sources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</a:t>
                      </a:r>
                    </a:p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Rate Externals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426858"/>
                  </a:ext>
                </a:extLst>
              </a:tr>
              <a:tr h="24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(£)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(m3/s)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(m3/s)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(m3/s)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20188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8881.084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98.365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77.568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2.690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871164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8881.559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98.385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77.588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2.886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2.276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51468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8882.135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98.409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77.611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2.454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82907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8882.849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98.438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77.640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328208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8883.756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98.475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77.678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2.910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038872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8884.948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98.524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77.726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4.066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62681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8886.583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98.591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77.793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4.529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96599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8888.963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98.689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77.891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5.112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67379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8892.752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98.845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78.046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5.868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1.235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4.633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42603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8899.721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99.132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20.799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78.332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6.890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5.444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96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8916.779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99.833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20.800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79.033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8.367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1.743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6.624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4791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8F285C-079A-1B43-46E1-733CBF108CF4}"/>
              </a:ext>
            </a:extLst>
          </p:cNvPr>
          <p:cNvSpPr txBox="1"/>
          <p:nvPr/>
        </p:nvSpPr>
        <p:spPr>
          <a:xfrm>
            <a:off x="88053" y="913949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F64A6-CD00-338F-C712-AF2D65772A74}"/>
              </a:ext>
            </a:extLst>
          </p:cNvPr>
          <p:cNvSpPr txBox="1"/>
          <p:nvPr/>
        </p:nvSpPr>
        <p:spPr>
          <a:xfrm>
            <a:off x="88053" y="1220383"/>
            <a:ext cx="96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dirty="0">
                <a:effectLst/>
              </a:rPr>
              <a:t>OPGF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4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516" y="1803866"/>
            <a:ext cx="25536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7368CD-0EFD-4356-BCD4-9FE5F856A1D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BC157-486C-79A9-D077-F5F48ECF251F}"/>
              </a:ext>
            </a:extLst>
          </p:cNvPr>
          <p:cNvSpPr txBox="1"/>
          <p:nvPr/>
        </p:nvSpPr>
        <p:spPr>
          <a:xfrm>
            <a:off x="2032000" y="167789"/>
            <a:ext cx="857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2D2D7C"/>
                </a:solidFill>
                <a:latin typeface="Plus Jakarta Sans" pitchFamily="2" charset="0"/>
                <a:ea typeface="+mj-ea"/>
              </a:rPr>
              <a:t>Study Case of Hydrogen Blending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245865E-FCA7-84CE-97D4-19509AB1A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2493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3C279-07AB-1FF0-02E6-5EEE0E348CB5}"/>
              </a:ext>
            </a:extLst>
          </p:cNvPr>
          <p:cNvSpPr txBox="1"/>
          <p:nvPr/>
        </p:nvSpPr>
        <p:spPr>
          <a:xfrm>
            <a:off x="88053" y="913949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69B51-A1A9-C6A5-8E1A-D6380F29256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3" y="1490144"/>
            <a:ext cx="11257380" cy="46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718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EB628D5FBCCB499335DD63D199A7DC" ma:contentTypeVersion="15" ma:contentTypeDescription="Create a new document." ma:contentTypeScope="" ma:versionID="ac9e682f45605fd8d805770343a032c5">
  <xsd:schema xmlns:xsd="http://www.w3.org/2001/XMLSchema" xmlns:xs="http://www.w3.org/2001/XMLSchema" xmlns:p="http://schemas.microsoft.com/office/2006/metadata/properties" xmlns:ns2="f536ef2f-e6b5-4303-901d-87bb0cf2604c" xmlns:ns3="476542eb-b6ce-4100-9522-b660400f98f7" targetNamespace="http://schemas.microsoft.com/office/2006/metadata/properties" ma:root="true" ma:fieldsID="c44684b0679be72805c76d50a0d1e27e" ns2:_="" ns3:_="">
    <xsd:import namespace="f536ef2f-e6b5-4303-901d-87bb0cf2604c"/>
    <xsd:import namespace="476542eb-b6ce-4100-9522-b660400f98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6ef2f-e6b5-4303-901d-87bb0cf260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a7a97d3-a1e8-4e72-aadf-490c0711cb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6542eb-b6ce-4100-9522-b660400f98f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bc7a343-21fc-43ba-86a2-8d67b23d67ec}" ma:internalName="TaxCatchAll" ma:showField="CatchAllData" ma:web="476542eb-b6ce-4100-9522-b660400f98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6542eb-b6ce-4100-9522-b660400f98f7" xsi:nil="true"/>
    <lcf76f155ced4ddcb4097134ff3c332f xmlns="f536ef2f-e6b5-4303-901d-87bb0cf2604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189230-1FF3-4340-B0E1-FB432C3EF7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36ef2f-e6b5-4303-901d-87bb0cf2604c"/>
    <ds:schemaRef ds:uri="476542eb-b6ce-4100-9522-b660400f98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937ACE-91BC-46F4-97E0-5EA044B4412E}">
  <ds:schemaRefs>
    <ds:schemaRef ds:uri="http://purl.org/dc/dcmitype/"/>
    <ds:schemaRef ds:uri="f536ef2f-e6b5-4303-901d-87bb0cf2604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476542eb-b6ce-4100-9522-b660400f98f7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6706C82-9A35-4FC9-80CF-94C79D8B99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12378</TotalTime>
  <Words>629</Words>
  <Application>Microsoft Office PowerPoint</Application>
  <PresentationFormat>Widescreen</PresentationFormat>
  <Paragraphs>448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CMR17</vt:lpstr>
      <vt:lpstr>Plus Jakarta Sans</vt:lpstr>
      <vt:lpstr>Plus Jakarta Sans Medium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Rhiannon Lamb</dc:creator>
  <cp:lastModifiedBy>Mhdella</cp:lastModifiedBy>
  <cp:revision>161</cp:revision>
  <dcterms:created xsi:type="dcterms:W3CDTF">2023-10-05T16:02:21Z</dcterms:created>
  <dcterms:modified xsi:type="dcterms:W3CDTF">2024-11-12T05:46:21Z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0x010100F2EB628D5FBCCB499335DD63D199A7DC</vt:lpwstr>
  </property>
  <property fmtid="{D5CDD505-2E9C-101B-9397-08002B2CF9AE}" pid="3" name="MediaServiceImageTags">
    <vt:lpwstr/>
  </property>
</Properties>
</file>